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97" r:id="rId7"/>
    <p:sldId id="267" r:id="rId8"/>
    <p:sldId id="270" r:id="rId9"/>
    <p:sldId id="289" r:id="rId10"/>
    <p:sldId id="290" r:id="rId11"/>
    <p:sldId id="292" r:id="rId12"/>
    <p:sldId id="293" r:id="rId13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3F2AFD-4E22-4852-8F8A-2D5587E48436}">
          <p14:sldIdLst>
            <p14:sldId id="256"/>
            <p14:sldId id="257"/>
          </p14:sldIdLst>
        </p14:section>
        <p14:section name="РКО" id="{78B946CD-9075-4032-AB47-5848BAE0C602}">
          <p14:sldIdLst>
            <p14:sldId id="259"/>
            <p14:sldId id="261"/>
            <p14:sldId id="262"/>
            <p14:sldId id="297"/>
            <p14:sldId id="267"/>
            <p14:sldId id="270"/>
          </p14:sldIdLst>
        </p14:section>
        <p14:section name="Нефинансовые сервисы" id="{963D4DE3-5B0B-4C28-A400-0791883D7196}">
          <p14:sldIdLst>
            <p14:sldId id="289"/>
            <p14:sldId id="290"/>
          </p14:sldIdLst>
        </p14:section>
        <p14:section name="О банке" id="{02EEFB54-8505-45C8-AF57-9D7EA7641D4A}">
          <p14:sldIdLst>
            <p14:sldId id="292"/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290" y="-10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5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9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0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1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5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6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1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0820-4FA6-4C02-A4FA-E01AE726F2F1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0CD6-2547-4B05-BC37-786B9F482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lub.alfabank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link.alfabank.ru/webclient/pages/static/iFrames/Help.htm" TargetMode="External"/><Relationship Id="rId7" Type="http://schemas.openxmlformats.org/officeDocument/2006/relationships/hyperlink" Target="https://link.alfabank.ru/webclient/pages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s://link.alfabank.ru/webclient/pages/static/iFrames/demo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emf"/><Relationship Id="rId5" Type="http://schemas.openxmlformats.org/officeDocument/2006/relationships/image" Target="../media/image3.png"/><Relationship Id="rId10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hyperlink" Target="https://itunes.apple.com/ru/app/al-fa-biznes/id555970430?mt=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play.google.com/store/apps/details?id=ru.alfabank.oavdo.amc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Ads\ADS layouts\Posters\Новая лицензия\Имиджевые\BMB_Dev-Flower_1000x700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9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4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Всё необходимое для бизнеса на одном портале</a:t>
            </a: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6" y="-26988"/>
            <a:ext cx="2290763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3" descr="Эдюсон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" name="Группа 1"/>
          <p:cNvGrpSpPr>
            <a:grpSpLocks/>
          </p:cNvGrpSpPr>
          <p:nvPr/>
        </p:nvGrpSpPr>
        <p:grpSpPr bwMode="auto">
          <a:xfrm>
            <a:off x="171451" y="1052515"/>
            <a:ext cx="9534525" cy="5083175"/>
            <a:chOff x="171450" y="1370013"/>
            <a:chExt cx="9534525" cy="5083175"/>
          </a:xfrm>
        </p:grpSpPr>
        <p:pic>
          <p:nvPicPr>
            <p:cNvPr id="21" name="Picture 9" descr="C:\Users\u_m0cgy\Desktop\pic2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370013"/>
              <a:ext cx="9534525" cy="508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63" y="1585913"/>
              <a:ext cx="7381875" cy="403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000250" y="6064252"/>
            <a:ext cx="590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EF3124"/>
                </a:solidFill>
                <a:latin typeface="Arial" charset="0"/>
                <a:hlinkClick r:id="rId7"/>
              </a:rPr>
              <a:t>club.alfabank.ru</a:t>
            </a:r>
            <a:endParaRPr lang="ru-RU" sz="2400" dirty="0">
              <a:solidFill>
                <a:srgbClr val="EF31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73051" y="908052"/>
            <a:ext cx="9217025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АЛЬФА-БАНК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— один из крупнейших российских частных банков по размеру активов, капиталу и счетам клиентов. С 2014 года мы помогаем Балтийскому Банку.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УДОБНЫЙ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Альфа-Банк — универсальный банк, который осуществляет все основные банковские операции. Это значит, что мы найдём подходящее решение не только для Вашего бизнеса, но и для Вас лично.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ДОСТУПНЫЙ.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Вы можете выбрать любой удобный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Вам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офис банка из 250 отделений, работающих с компаниями малого бизнеса и индивидуальными предпринимателями.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НАДЁЖНЫЙ.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Альфа-Банк получает рейтинги на уровне государственных банков, поэтому Вы можете быть спокойны за свои деньги.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024" y="-26988"/>
            <a:ext cx="4738564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 descr="C:\Users\u_m0cgy\Downloads\html_посадочная\images\pic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5241925"/>
            <a:ext cx="14747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:\Users\u_m0cgy\Downloads\html_посадочная\images\pic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9" y="5241925"/>
            <a:ext cx="1457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C:\Users\u_m0cgy\Downloads\html_посадочная\images\pic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5241925"/>
            <a:ext cx="1457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:\Users\u_m0cgy\Downloads\html_посадочная\images\pic3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4" y="5241925"/>
            <a:ext cx="1457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C:\Users\u_m0cgy\Downloads\html_посадочная\images\pic3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850" y="5241925"/>
            <a:ext cx="1474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973139" y="5516565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25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6338888" y="588645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itchFamily="34" charset="0"/>
              </a:rPr>
              <a:t>Ba2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4521200" y="5886452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itchFamily="34" charset="0"/>
              </a:rPr>
              <a:t>BB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2619375" y="5886452"/>
            <a:ext cx="865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" pitchFamily="34" charset="0"/>
              </a:rPr>
              <a:t>BB+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854076" y="-26988"/>
            <a:ext cx="7267575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АЛЬФА-БАНК 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— отличный выбор</a:t>
            </a:r>
          </a:p>
        </p:txBody>
      </p: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уже готов</a:t>
            </a: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ы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открыть расчётный счёт?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137" y="-26988"/>
            <a:ext cx="3730452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C:\Users\u_m0cgy\Downloads\html_посадочная\images\pic2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1000125"/>
            <a:ext cx="4884737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38713" y="2133600"/>
            <a:ext cx="4953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Мы приедем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к Вам в офис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и всё сделаем сами!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Просто забронируйте встречу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 удобное Вам время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" name="Picture 8" descr="D:\Ads\ADS layouts\AB-Logo_All-For_Bu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8976" y="3068640"/>
            <a:ext cx="7524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-26988"/>
            <a:ext cx="1858245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5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AutoShape 11" descr="https://alfabank.ru/f/1/sme/agent/recomendation/pic12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38901" y="2620795"/>
            <a:ext cx="3467099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Получите в подарок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карту Альфа-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Cash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Ультра,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чтобы снимать и вносить наличные в банкоматах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6878" y="5681971"/>
            <a:ext cx="302101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Отправляйте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платежи текущим днём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до 23:30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19476" y="5500626"/>
            <a:ext cx="3019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Управляйте счётом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из любой точки мира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с компьютера, смартфона или планшета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83153" y="5493513"/>
            <a:ext cx="3019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Решайте вопросы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по обслуживанию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одним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звонком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17888" y="2636495"/>
            <a:ext cx="30210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Для открытия счёта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не нужно идти в банк,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мы сами приедем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в Ваш офис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2" name="Picture 19" descr="C:\Users\u_m0cgy\Desktop\alfa-banner-deposit-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059" y="3945242"/>
            <a:ext cx="16446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3" descr="C:\Users\u_m0cgy\Downloads\html_посадочная\images\pic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338" y="3820945"/>
            <a:ext cx="20510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"/>
          <p:cNvGrpSpPr>
            <a:grpSpLocks/>
          </p:cNvGrpSpPr>
          <p:nvPr/>
        </p:nvGrpSpPr>
        <p:grpSpPr bwMode="auto">
          <a:xfrm>
            <a:off x="3998913" y="980728"/>
            <a:ext cx="1858962" cy="1639888"/>
            <a:chOff x="6107113" y="4267200"/>
            <a:chExt cx="1858962" cy="1639888"/>
          </a:xfrm>
        </p:grpSpPr>
        <p:pic>
          <p:nvPicPr>
            <p:cNvPr id="35" name="Picture 20" descr="C:\Users\u_m0cgy\Desktop\comfort-bez-tapok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113" y="4267200"/>
              <a:ext cx="1858962" cy="163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6" descr="T:\IT\Marketing\Дирекция по маркетингу\LOGO\AB logos\gif\ab_v_w_transparent.gif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"/>
            <a:stretch>
              <a:fillRect/>
            </a:stretch>
          </p:blipFill>
          <p:spPr bwMode="auto">
            <a:xfrm>
              <a:off x="6681787" y="4486450"/>
              <a:ext cx="198164" cy="30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Прямоугольник 36"/>
          <p:cNvSpPr/>
          <p:nvPr/>
        </p:nvSpPr>
        <p:spPr>
          <a:xfrm>
            <a:off x="227388" y="2620620"/>
            <a:ext cx="335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Забронируем Вам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номер расчётного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счёта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за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10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минут, чтобы Вы сразу сообщили его партнёрам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8" name="Picture 9" descr="C:\Users\u_m0cgy\Documents\Ads\ADS layouts\Pictures\comp.ti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3" y="980728"/>
            <a:ext cx="2074862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u_m0cgy\Desktop\product-1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420" y="3912363"/>
            <a:ext cx="19383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C:\Users\u_m0cgy\Desktop\687041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145" y="1109543"/>
            <a:ext cx="2103436" cy="138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Развивать бизнес С Альфа-Банком просто и удобно </a:t>
            </a:r>
          </a:p>
        </p:txBody>
      </p:sp>
    </p:spTree>
    <p:extLst>
      <p:ext uri="{BB962C8B-B14F-4D97-AF65-F5344CB8AC3E}">
        <p14:creationId xmlns:p14="http://schemas.microsoft.com/office/powerpoint/2010/main" val="19932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51" y="-26988"/>
            <a:ext cx="922338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 descr="C:\Users\u_m0cgy\Desktop\86-Page_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101" y="2114773"/>
            <a:ext cx="4845123" cy="40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289175" y="1052736"/>
            <a:ext cx="5327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выпуск первой карты Альфа-Cash Ультра для внесения и снятия наличных через банкоматы и оплаты товаров и услуг в торговых точках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интернет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прямо с расчётного счёта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-12700" y="2689450"/>
            <a:ext cx="2420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удобный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безопасный интернет-банк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12700" y="379435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мобильный банк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для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управления счётом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со смартфона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или планшета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85064" y="2683099"/>
            <a:ext cx="242093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персональный менеджер для Вашего бизнеса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7561" y="5733355"/>
            <a:ext cx="388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платежи текущим днём до 19:30,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а внутри банка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— до 23:30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2497102" y="4581748"/>
            <a:ext cx="1879834" cy="1151607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>
          <a:xfrm>
            <a:off x="704528" y="5733355"/>
            <a:ext cx="3456384" cy="0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420938" y="3144267"/>
            <a:ext cx="1307926" cy="7144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2408238" y="2625948"/>
            <a:ext cx="0" cy="1068388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889104" y="3159348"/>
            <a:ext cx="1584847" cy="1588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42" name="Прямая соединительная линия 41"/>
          <p:cNvCxnSpPr/>
          <p:nvPr/>
        </p:nvCxnSpPr>
        <p:spPr>
          <a:xfrm>
            <a:off x="7485063" y="2625948"/>
            <a:ext cx="0" cy="1068388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420938" y="4389662"/>
            <a:ext cx="1307926" cy="4850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>
          <a:xfrm>
            <a:off x="2408238" y="3878486"/>
            <a:ext cx="0" cy="1068388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cxnSp>
        <p:nvCxnSpPr>
          <p:cNvPr id="45" name="Прямая соединительная линия 44"/>
          <p:cNvCxnSpPr/>
          <p:nvPr/>
        </p:nvCxnSpPr>
        <p:spPr>
          <a:xfrm>
            <a:off x="5961112" y="4394514"/>
            <a:ext cx="1512839" cy="17373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>
          <a:xfrm>
            <a:off x="7485063" y="3878486"/>
            <a:ext cx="0" cy="1066800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935538" y="1989363"/>
            <a:ext cx="0" cy="1387475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48" name="Прямая соединительная линия 47"/>
          <p:cNvCxnSpPr/>
          <p:nvPr/>
        </p:nvCxnSpPr>
        <p:spPr>
          <a:xfrm>
            <a:off x="2425701" y="2248123"/>
            <a:ext cx="5048250" cy="4763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sp>
        <p:nvSpPr>
          <p:cNvPr id="49" name="Прямоугольник 48"/>
          <p:cNvSpPr/>
          <p:nvPr/>
        </p:nvSpPr>
        <p:spPr>
          <a:xfrm>
            <a:off x="7470775" y="3811813"/>
            <a:ext cx="2425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бесплатные сервисы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скидки на товары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услуги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для бизнеса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у партнёров банка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397536" y="5733355"/>
            <a:ext cx="388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операции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по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счёту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 любом офисе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Альфа-Банка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в рамках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филиала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397536" y="4581748"/>
            <a:ext cx="2009541" cy="1151607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>
          <a:xfrm>
            <a:off x="5477660" y="5733355"/>
            <a:ext cx="3672408" cy="0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none"/>
          </a:ln>
          <a:effectLst/>
        </p:spPr>
      </p:cxn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854076" y="-26988"/>
            <a:ext cx="8131175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ПАКЕТЫ 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УСЛУГ (Тарифы) включают всё самое необходимое</a:t>
            </a:r>
            <a:endParaRPr kumimoji="0" lang="ru-RU" sz="1800" b="1" i="0" u="none" strike="noStrike" kern="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Ощутимая Выгода </a:t>
            </a: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сразу после открытия </a:t>
            </a: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счёта</a:t>
            </a:r>
            <a:endParaRPr kumimoji="0" lang="ru-RU" sz="1800" b="1" i="0" u="none" strike="noStrike" kern="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5844" y="-26988"/>
            <a:ext cx="2521745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 descr="C:\Users\u_m0cgy\Downloads\html_посадочная\images\pic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055689"/>
            <a:ext cx="484028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32"/>
          <p:cNvGrpSpPr>
            <a:grpSpLocks/>
          </p:cNvGrpSpPr>
          <p:nvPr/>
        </p:nvGrpSpPr>
        <p:grpSpPr bwMode="auto">
          <a:xfrm>
            <a:off x="4868863" y="908052"/>
            <a:ext cx="4908550" cy="1820863"/>
            <a:chOff x="188640" y="3584848"/>
            <a:chExt cx="3239100" cy="1296144"/>
          </a:xfrm>
        </p:grpSpPr>
        <p:sp>
          <p:nvSpPr>
            <p:cNvPr id="25" name="Прямоугольник с двумя скругленными противолежащими углами 24"/>
            <p:cNvSpPr/>
            <p:nvPr/>
          </p:nvSpPr>
          <p:spPr>
            <a:xfrm>
              <a:off x="271398" y="3656040"/>
              <a:ext cx="3156342" cy="1224952"/>
            </a:xfrm>
            <a:prstGeom prst="round2Diag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Прямоугольник с двумя скругленными противолежащими углами 25"/>
            <p:cNvSpPr/>
            <p:nvPr/>
          </p:nvSpPr>
          <p:spPr>
            <a:xfrm>
              <a:off x="188640" y="3584848"/>
              <a:ext cx="3164722" cy="1214782"/>
            </a:xfrm>
            <a:prstGeom prst="round2Diag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Группа 32"/>
          <p:cNvGrpSpPr>
            <a:grpSpLocks/>
          </p:cNvGrpSpPr>
          <p:nvPr/>
        </p:nvGrpSpPr>
        <p:grpSpPr bwMode="auto">
          <a:xfrm>
            <a:off x="4868863" y="2924175"/>
            <a:ext cx="4908550" cy="1822450"/>
            <a:chOff x="188640" y="3584848"/>
            <a:chExt cx="3239100" cy="1296144"/>
          </a:xfrm>
        </p:grpSpPr>
        <p:sp>
          <p:nvSpPr>
            <p:cNvPr id="28" name="Прямоугольник с двумя скругленными противолежащими углами 27"/>
            <p:cNvSpPr/>
            <p:nvPr/>
          </p:nvSpPr>
          <p:spPr>
            <a:xfrm>
              <a:off x="271398" y="3655978"/>
              <a:ext cx="3156342" cy="1225014"/>
            </a:xfrm>
            <a:prstGeom prst="round2Diag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Прямоугольник с двумя скругленными противолежащими углами 28"/>
            <p:cNvSpPr/>
            <p:nvPr/>
          </p:nvSpPr>
          <p:spPr>
            <a:xfrm>
              <a:off x="188640" y="3584848"/>
              <a:ext cx="3164722" cy="1214853"/>
            </a:xfrm>
            <a:prstGeom prst="round2Diag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Группа 32"/>
          <p:cNvGrpSpPr>
            <a:grpSpLocks/>
          </p:cNvGrpSpPr>
          <p:nvPr/>
        </p:nvGrpSpPr>
        <p:grpSpPr bwMode="auto">
          <a:xfrm>
            <a:off x="4868863" y="4902202"/>
            <a:ext cx="4908550" cy="1820863"/>
            <a:chOff x="188640" y="3584848"/>
            <a:chExt cx="3239100" cy="1296144"/>
          </a:xfrm>
        </p:grpSpPr>
        <p:sp>
          <p:nvSpPr>
            <p:cNvPr id="31" name="Прямоугольник с двумя скругленными противолежащими углами 30"/>
            <p:cNvSpPr/>
            <p:nvPr/>
          </p:nvSpPr>
          <p:spPr>
            <a:xfrm>
              <a:off x="271398" y="3656040"/>
              <a:ext cx="3156342" cy="1224952"/>
            </a:xfrm>
            <a:prstGeom prst="round2Diag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Прямоугольник с двумя скругленными противолежащими углами 31"/>
            <p:cNvSpPr/>
            <p:nvPr/>
          </p:nvSpPr>
          <p:spPr>
            <a:xfrm>
              <a:off x="188640" y="3584848"/>
              <a:ext cx="3164722" cy="1214782"/>
            </a:xfrm>
            <a:prstGeom prst="round2Diag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029201" y="1087438"/>
            <a:ext cx="46355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До 9 000 рублей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на первую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рекламную кампанию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Вашего бизнеса в Яндекс.Директе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24438" y="3146427"/>
            <a:ext cx="4633912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3 000 рублей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на подбор персонала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с HeadHunter.ru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месяц бесплатной связи от Билайн</a:t>
            </a:r>
          </a:p>
        </p:txBody>
      </p: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13328" y="6161529"/>
            <a:ext cx="80441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dirty="0">
                <a:solidFill>
                  <a:prstClr val="black"/>
                </a:solidFill>
                <a:latin typeface="Arial"/>
                <a:hlinkClick r:id="rId2"/>
              </a:rPr>
              <a:t>Посмотреть демо-версию</a:t>
            </a:r>
            <a:r>
              <a:rPr lang="ru-RU" dirty="0">
                <a:solidFill>
                  <a:prstClr val="black"/>
                </a:solidFill>
                <a:latin typeface="Arial"/>
              </a:rPr>
              <a:t>	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	 </a:t>
            </a:r>
            <a:r>
              <a:rPr lang="ru-RU" dirty="0">
                <a:solidFill>
                  <a:prstClr val="black"/>
                </a:solidFill>
                <a:latin typeface="Arial"/>
                <a:hlinkClick r:id="rId3"/>
              </a:rPr>
              <a:t>Ответы на часто задаваемые вопросы</a:t>
            </a:r>
            <a:endParaRPr lang="ru-RU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192" y="-26988"/>
            <a:ext cx="3226396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7663" y="3212976"/>
            <a:ext cx="90725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  <a:hlinkClick r:id="rId7"/>
              </a:rPr>
              <a:t>«Альфа-Бизнес Онлайн»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 — действительно лучший интернет-банк для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бизнеса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8151" y="3582863"/>
            <a:ext cx="90513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Вы сможете управлять счётом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с любого компьютера или планшета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необходимые банковские операции будут всегда «под рукой»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информация по счетам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доступна в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режиме реального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времени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одписывать платёжки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SMS-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кодом быстро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просто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до 99 платежей за 1 раз)</a:t>
            </a: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мы проверим надёжность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Ваших контрагентов до отправки платежа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8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мы сами уведомим об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оплате Ваших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партнёров по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E-mail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или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SMS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hlinkClick r:id="rId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648" y="891383"/>
            <a:ext cx="2201835" cy="216000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Вы Забудете о походах в отделение банка</a:t>
            </a:r>
          </a:p>
        </p:txBody>
      </p:sp>
      <p:pic>
        <p:nvPicPr>
          <p:cNvPr id="21" name="Picture 8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5" y="6252987"/>
            <a:ext cx="406163" cy="33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8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19" y="6152433"/>
            <a:ext cx="348457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2" descr="C:\Users\u_m0cgy\Pictures\ibank-pict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856400"/>
            <a:ext cx="2116546" cy="21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826" y="-26988"/>
            <a:ext cx="4449763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6862" y="836712"/>
            <a:ext cx="2783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Контролируйте движения по счёту онлайн и отправляйте </a:t>
            </a:r>
            <a:r>
              <a:rPr lang="ru-RU" kern="0" dirty="0" smtClean="0">
                <a:solidFill>
                  <a:sysClr val="windowText" lastClr="000000"/>
                </a:solidFill>
                <a:latin typeface="Arial"/>
              </a:rPr>
              <a:t>партнёрам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реквизиты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9626" y="836712"/>
            <a:ext cx="3194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Проводите платежи, просто сфотографировав счёт,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и отправляйте партнёрам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PDF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 платёжек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25208" y="836712"/>
            <a:ext cx="2797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Управляйте финансовыми задачами и держите весь бизнес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 своих руках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Банк всегда будет вместе с Вами</a:t>
            </a:r>
          </a:p>
        </p:txBody>
      </p:sp>
      <p:pic>
        <p:nvPicPr>
          <p:cNvPr id="21" name="Picture 1" descr="D:\Клиентские впечатления\Письма клиентам\Функционал - новый АБМ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r="50000" b="50010"/>
          <a:stretch/>
        </p:blipFill>
        <p:spPr bwMode="auto">
          <a:xfrm>
            <a:off x="400137" y="2108779"/>
            <a:ext cx="2577377" cy="36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Клиентские впечатления\Письма клиентам\Функционал - новый АБМ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1" t="49952" b="10573"/>
          <a:stretch/>
        </p:blipFill>
        <p:spPr bwMode="auto">
          <a:xfrm>
            <a:off x="3713397" y="2261623"/>
            <a:ext cx="2479205" cy="35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Клиентские впечатления\Письма клиентам\Функционал - новый АБМ\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50" b="50046"/>
          <a:stretch/>
        </p:blipFill>
        <p:spPr bwMode="auto">
          <a:xfrm>
            <a:off x="7014369" y="2198009"/>
            <a:ext cx="2521830" cy="35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53643" y="5949280"/>
            <a:ext cx="931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Стоимость услуги «Мобильный платёж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» —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59 рублей в месяц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53643" y="5760164"/>
            <a:ext cx="9268909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pic>
        <p:nvPicPr>
          <p:cNvPr id="26" name="Picture 2" descr="C:\Users\u_m0cgy\Desktop\gplay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60" y="6406628"/>
            <a:ext cx="1282215" cy="4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u_m0cgy\Desktop\ios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86" y="6406628"/>
            <a:ext cx="1249958" cy="4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7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C:\Users\u_m0cgy\Pictures\notifications-picture-post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6" y="1403798"/>
            <a:ext cx="14859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_m0cgy\Pictures\notifications-picture-post-me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9" y="2335049"/>
            <a:ext cx="23145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Ваш счёт всегда под контролем</a:t>
            </a:r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040" y="-26988"/>
            <a:ext cx="4594548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38150" y="2723716"/>
            <a:ext cx="4010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Вы сами решаете, о каких операциях и когда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хотите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знать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8151" y="1688718"/>
            <a:ext cx="437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приходят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 удобном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Вам формате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PUSH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SMS, или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E-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mail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8151" y="3832125"/>
            <a:ext cx="40472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позволяют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быть в курсе всех изменений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финансов Вашего бизнеса, а также сразу узнать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о блокировке или разблокировке счёта налоговой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8005" y="6156012"/>
            <a:ext cx="931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200 рублей в месяц за 1 телефон /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E-mail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* (можно подключить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максимум 3)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480" y="951111"/>
            <a:ext cx="931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Умные уведомления о движениях по Вашему счёту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4304928" y="2011883"/>
            <a:ext cx="1008112" cy="76335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944888" y="3166308"/>
            <a:ext cx="1368152" cy="0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pic>
        <p:nvPicPr>
          <p:cNvPr id="34" name="Picture 2" descr="C:\Users\u_m0cgy\Pictures\notifications-picture-iphon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20" y="1480430"/>
            <a:ext cx="25146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u_m0cgy\Pictures\notifications-picture-post-lar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28" y="3204455"/>
            <a:ext cx="24860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 flipH="1">
            <a:off x="3944888" y="4429308"/>
            <a:ext cx="2006572" cy="0"/>
          </a:xfrm>
          <a:prstGeom prst="line">
            <a:avLst/>
          </a:prstGeom>
          <a:noFill/>
          <a:ln w="12700" cap="flat" cmpd="sng" algn="ctr">
            <a:solidFill>
              <a:srgbClr val="EF3124"/>
            </a:solidFill>
            <a:prstDash val="sysDash"/>
            <a:miter lim="800000"/>
            <a:headEnd type="oval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318005" y="5733256"/>
            <a:ext cx="931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Стоимость услуги: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18005" y="5733256"/>
            <a:ext cx="9268909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  <p:sp>
        <p:nvSpPr>
          <p:cNvPr id="39" name="Прямоугольник 2"/>
          <p:cNvSpPr>
            <a:spLocks noChangeArrowheads="1"/>
          </p:cNvSpPr>
          <p:nvPr/>
        </p:nvSpPr>
        <p:spPr bwMode="auto">
          <a:xfrm>
            <a:off x="272481" y="6544072"/>
            <a:ext cx="950505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*Бесплатно на 1 номер / </a:t>
            </a:r>
            <a:r>
              <a:rPr lang="en-US" sz="115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E-mail</a:t>
            </a:r>
            <a:r>
              <a:rPr lang="ru-RU" sz="1150" dirty="0">
                <a:solidFill>
                  <a:srgbClr val="7F7F7F"/>
                </a:solidFill>
                <a:latin typeface="Arial" charset="0"/>
                <a:cs typeface="Arial" charset="0"/>
              </a:rPr>
              <a:t> </a:t>
            </a:r>
            <a:r>
              <a:rPr lang="ru-RU" sz="115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в </a:t>
            </a:r>
            <a:r>
              <a:rPr lang="ru-RU" sz="1150" dirty="0">
                <a:solidFill>
                  <a:srgbClr val="7F7F7F"/>
                </a:solidFill>
                <a:latin typeface="Arial" charset="0"/>
                <a:cs typeface="Arial" charset="0"/>
              </a:rPr>
              <a:t>тарифах «СтартАп</a:t>
            </a:r>
            <a:r>
              <a:rPr lang="ru-RU" sz="115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», «Всё </a:t>
            </a:r>
            <a:r>
              <a:rPr lang="ru-RU" sz="1150" dirty="0">
                <a:solidFill>
                  <a:srgbClr val="7F7F7F"/>
                </a:solidFill>
                <a:latin typeface="Arial" charset="0"/>
                <a:cs typeface="Arial" charset="0"/>
              </a:rPr>
              <a:t>Включено</a:t>
            </a:r>
            <a:r>
              <a:rPr lang="ru-RU" sz="115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», «Всё </a:t>
            </a:r>
            <a:r>
              <a:rPr lang="ru-RU" sz="1150" dirty="0">
                <a:solidFill>
                  <a:srgbClr val="7F7F7F"/>
                </a:solidFill>
                <a:latin typeface="Arial" charset="0"/>
                <a:cs typeface="Arial" charset="0"/>
              </a:rPr>
              <a:t>Включено Ультра</a:t>
            </a:r>
            <a:r>
              <a:rPr lang="ru-RU" sz="1150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»</a:t>
            </a:r>
            <a:endParaRPr lang="ru-RU" sz="1150" dirty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_m0cgy\Pictures\card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6" y="1915042"/>
            <a:ext cx="4118032" cy="37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854075" y="-26988"/>
            <a:ext cx="8059738" cy="86360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Будьте в курсе операций по картам Вашего бизнеса</a:t>
            </a:r>
            <a:endParaRPr kumimoji="0" lang="ru-RU" sz="1800" b="1" i="0" u="none" strike="noStrike" kern="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352" y="-26988"/>
            <a:ext cx="1786236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4" y="-26988"/>
            <a:ext cx="854075" cy="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953000" y="5009401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доставка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карты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в отделение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2480" y="1052736"/>
            <a:ext cx="931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Услуга «Альфа-Чек Бизнес»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—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 мгновенные SMS-оповещения обо всех операциях по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карте Альфа-Cash Ультра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53000" y="223746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/>
              </a:rPr>
              <a:t>снятие наличных в любом банкомате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929697" y="2671752"/>
            <a:ext cx="4559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/>
              </a:rPr>
              <a:t>внесение наличных 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/>
              </a:rPr>
              <a:t>через банкомат Альфа-Банка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53000" y="347594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/>
              </a:rPr>
              <a:t>оплата картой покупок 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Arial"/>
              </a:rPr>
              <a:t>(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в том числе </a:t>
            </a:r>
            <a:r>
              <a:rPr lang="ru-RU" dirty="0" smtClean="0">
                <a:solidFill>
                  <a:prstClr val="black"/>
                </a:solidFill>
                <a:latin typeface="Arial"/>
              </a:rPr>
              <a:t>в </a:t>
            </a:r>
            <a:r>
              <a:rPr lang="ru-RU" dirty="0">
                <a:solidFill>
                  <a:prstClr val="black"/>
                </a:solidFill>
                <a:latin typeface="Arial"/>
              </a:rPr>
              <a:t>интернете)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29697" y="4361329"/>
            <a:ext cx="4559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/>
              </a:rPr>
              <a:t>отмена операции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0639" y="214359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Arial"/>
                <a:sym typeface="Wingdings"/>
              </a:rPr>
              <a:t>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0639" y="277935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Arial"/>
                <a:sym typeface="Wingdings"/>
              </a:rPr>
              <a:t>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20639" y="356924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Arial"/>
                <a:sym typeface="Wingdings"/>
              </a:rPr>
              <a:t>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20639" y="422282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Arial"/>
                <a:sym typeface="Wingdings"/>
              </a:rPr>
              <a:t>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35700" y="487090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6EA92D"/>
                </a:solidFill>
                <a:effectLst/>
                <a:uLnTx/>
                <a:uFillTx/>
                <a:latin typeface="Arial"/>
                <a:sym typeface="Wingdings"/>
              </a:rPr>
              <a:t>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3643" y="5949280"/>
            <a:ext cx="9314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Стоимость услуги «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Альфа-Чек Бизнес» —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F3124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59 рублей в месяц за каждую карту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53643" y="5913433"/>
            <a:ext cx="9268909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841615" y="2"/>
            <a:ext cx="2064385" cy="4686935"/>
            <a:chOff x="8649" y="0"/>
            <a:chExt cx="3251" cy="738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130" y="0"/>
              <a:ext cx="2770" cy="6836"/>
              <a:chOff x="9130" y="0"/>
              <a:chExt cx="2770" cy="6836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auto">
              <a:xfrm>
                <a:off x="9130" y="0"/>
                <a:ext cx="2770" cy="6836"/>
              </a:xfrm>
              <a:custGeom>
                <a:avLst/>
                <a:gdLst>
                  <a:gd name="T0" fmla="+- 0 11900 9130"/>
                  <a:gd name="T1" fmla="*/ T0 w 2770"/>
                  <a:gd name="T2" fmla="*/ 0 h 6836"/>
                  <a:gd name="T3" fmla="+- 0 9130 9130"/>
                  <a:gd name="T4" fmla="*/ T3 w 2770"/>
                  <a:gd name="T5" fmla="*/ 0 h 6836"/>
                  <a:gd name="T6" fmla="+- 0 9181 9130"/>
                  <a:gd name="T7" fmla="*/ T6 w 2770"/>
                  <a:gd name="T8" fmla="*/ 38 h 6836"/>
                  <a:gd name="T9" fmla="+- 0 9230 9130"/>
                  <a:gd name="T10" fmla="*/ T9 w 2770"/>
                  <a:gd name="T11" fmla="*/ 79 h 6836"/>
                  <a:gd name="T12" fmla="+- 0 9276 9130"/>
                  <a:gd name="T13" fmla="*/ T12 w 2770"/>
                  <a:gd name="T14" fmla="*/ 122 h 6836"/>
                  <a:gd name="T15" fmla="+- 0 9320 9130"/>
                  <a:gd name="T16" fmla="*/ T15 w 2770"/>
                  <a:gd name="T17" fmla="*/ 168 h 6836"/>
                  <a:gd name="T18" fmla="+- 0 9362 9130"/>
                  <a:gd name="T19" fmla="*/ T18 w 2770"/>
                  <a:gd name="T20" fmla="*/ 215 h 6836"/>
                  <a:gd name="T21" fmla="+- 0 9402 9130"/>
                  <a:gd name="T22" fmla="*/ T21 w 2770"/>
                  <a:gd name="T23" fmla="*/ 265 h 6836"/>
                  <a:gd name="T24" fmla="+- 0 9440 9130"/>
                  <a:gd name="T25" fmla="*/ T24 w 2770"/>
                  <a:gd name="T26" fmla="*/ 316 h 6836"/>
                  <a:gd name="T27" fmla="+- 0 9476 9130"/>
                  <a:gd name="T28" fmla="*/ T27 w 2770"/>
                  <a:gd name="T29" fmla="*/ 369 h 6836"/>
                  <a:gd name="T30" fmla="+- 0 9510 9130"/>
                  <a:gd name="T31" fmla="*/ T30 w 2770"/>
                  <a:gd name="T32" fmla="*/ 423 h 6836"/>
                  <a:gd name="T33" fmla="+- 0 9542 9130"/>
                  <a:gd name="T34" fmla="*/ T33 w 2770"/>
                  <a:gd name="T35" fmla="*/ 479 h 6836"/>
                  <a:gd name="T36" fmla="+- 0 9574 9130"/>
                  <a:gd name="T37" fmla="*/ T36 w 2770"/>
                  <a:gd name="T38" fmla="*/ 536 h 6836"/>
                  <a:gd name="T39" fmla="+- 0 9603 9130"/>
                  <a:gd name="T40" fmla="*/ T39 w 2770"/>
                  <a:gd name="T41" fmla="*/ 594 h 6836"/>
                  <a:gd name="T42" fmla="+- 0 9632 9130"/>
                  <a:gd name="T43" fmla="*/ T42 w 2770"/>
                  <a:gd name="T44" fmla="*/ 653 h 6836"/>
                  <a:gd name="T45" fmla="+- 0 9659 9130"/>
                  <a:gd name="T46" fmla="*/ T45 w 2770"/>
                  <a:gd name="T47" fmla="*/ 713 h 6836"/>
                  <a:gd name="T48" fmla="+- 0 9685 9130"/>
                  <a:gd name="T49" fmla="*/ T48 w 2770"/>
                  <a:gd name="T50" fmla="*/ 773 h 6836"/>
                  <a:gd name="T51" fmla="+- 0 9710 9130"/>
                  <a:gd name="T52" fmla="*/ T51 w 2770"/>
                  <a:gd name="T53" fmla="*/ 834 h 6836"/>
                  <a:gd name="T54" fmla="+- 0 9735 9130"/>
                  <a:gd name="T55" fmla="*/ T54 w 2770"/>
                  <a:gd name="T56" fmla="*/ 896 h 6836"/>
                  <a:gd name="T57" fmla="+- 0 9758 9130"/>
                  <a:gd name="T58" fmla="*/ T57 w 2770"/>
                  <a:gd name="T59" fmla="*/ 958 h 6836"/>
                  <a:gd name="T60" fmla="+- 0 9781 9130"/>
                  <a:gd name="T61" fmla="*/ T60 w 2770"/>
                  <a:gd name="T62" fmla="*/ 1020 h 6836"/>
                  <a:gd name="T63" fmla="+- 0 9804 9130"/>
                  <a:gd name="T64" fmla="*/ T63 w 2770"/>
                  <a:gd name="T65" fmla="*/ 1082 h 6836"/>
                  <a:gd name="T66" fmla="+- 0 9823 9130"/>
                  <a:gd name="T67" fmla="*/ T66 w 2770"/>
                  <a:gd name="T68" fmla="*/ 1135 h 6836"/>
                  <a:gd name="T69" fmla="+- 0 9857 9130"/>
                  <a:gd name="T70" fmla="*/ T69 w 2770"/>
                  <a:gd name="T71" fmla="*/ 1230 h 6836"/>
                  <a:gd name="T72" fmla="+- 0 11900 9130"/>
                  <a:gd name="T73" fmla="*/ T72 w 2770"/>
                  <a:gd name="T74" fmla="*/ 6836 h 6836"/>
                  <a:gd name="T75" fmla="+- 0 11900 9130"/>
                  <a:gd name="T76" fmla="*/ T75 w 2770"/>
                  <a:gd name="T77" fmla="*/ 0 h 6836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</a:cxnLst>
                <a:rect l="0" t="0" r="r" b="b"/>
                <a:pathLst>
                  <a:path w="2770" h="6836">
                    <a:moveTo>
                      <a:pt x="2770" y="0"/>
                    </a:moveTo>
                    <a:lnTo>
                      <a:pt x="0" y="0"/>
                    </a:lnTo>
                    <a:lnTo>
                      <a:pt x="51" y="38"/>
                    </a:lnTo>
                    <a:lnTo>
                      <a:pt x="100" y="79"/>
                    </a:lnTo>
                    <a:lnTo>
                      <a:pt x="146" y="122"/>
                    </a:lnTo>
                    <a:lnTo>
                      <a:pt x="190" y="168"/>
                    </a:lnTo>
                    <a:lnTo>
                      <a:pt x="232" y="215"/>
                    </a:lnTo>
                    <a:lnTo>
                      <a:pt x="272" y="265"/>
                    </a:lnTo>
                    <a:lnTo>
                      <a:pt x="310" y="316"/>
                    </a:lnTo>
                    <a:lnTo>
                      <a:pt x="346" y="369"/>
                    </a:lnTo>
                    <a:lnTo>
                      <a:pt x="380" y="423"/>
                    </a:lnTo>
                    <a:lnTo>
                      <a:pt x="412" y="479"/>
                    </a:lnTo>
                    <a:lnTo>
                      <a:pt x="444" y="536"/>
                    </a:lnTo>
                    <a:lnTo>
                      <a:pt x="473" y="594"/>
                    </a:lnTo>
                    <a:lnTo>
                      <a:pt x="502" y="653"/>
                    </a:lnTo>
                    <a:lnTo>
                      <a:pt x="529" y="713"/>
                    </a:lnTo>
                    <a:lnTo>
                      <a:pt x="555" y="773"/>
                    </a:lnTo>
                    <a:lnTo>
                      <a:pt x="580" y="834"/>
                    </a:lnTo>
                    <a:lnTo>
                      <a:pt x="605" y="896"/>
                    </a:lnTo>
                    <a:lnTo>
                      <a:pt x="628" y="958"/>
                    </a:lnTo>
                    <a:lnTo>
                      <a:pt x="651" y="1020"/>
                    </a:lnTo>
                    <a:lnTo>
                      <a:pt x="674" y="1082"/>
                    </a:lnTo>
                    <a:lnTo>
                      <a:pt x="693" y="1135"/>
                    </a:lnTo>
                    <a:lnTo>
                      <a:pt x="727" y="1230"/>
                    </a:lnTo>
                    <a:lnTo>
                      <a:pt x="2770" y="6836"/>
                    </a:lnTo>
                    <a:lnTo>
                      <a:pt x="2770" y="0"/>
                    </a:lnTo>
                    <a:close/>
                  </a:path>
                </a:pathLst>
              </a:custGeom>
              <a:solidFill>
                <a:srgbClr val="BB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8649" y="0"/>
              <a:ext cx="3251" cy="7381"/>
              <a:chOff x="8649" y="0"/>
              <a:chExt cx="3251" cy="7381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8649" y="0"/>
                <a:ext cx="3251" cy="7381"/>
              </a:xfrm>
              <a:custGeom>
                <a:avLst/>
                <a:gdLst>
                  <a:gd name="T0" fmla="+- 0 8919 8649"/>
                  <a:gd name="T1" fmla="*/ T0 w 3251"/>
                  <a:gd name="T2" fmla="*/ 0 h 7381"/>
                  <a:gd name="T3" fmla="+- 0 8649 8649"/>
                  <a:gd name="T4" fmla="*/ T3 w 3251"/>
                  <a:gd name="T5" fmla="*/ 0 h 7381"/>
                  <a:gd name="T6" fmla="+- 0 8669 8649"/>
                  <a:gd name="T7" fmla="*/ T6 w 3251"/>
                  <a:gd name="T8" fmla="*/ 6 h 7381"/>
                  <a:gd name="T9" fmla="+- 0 8688 8649"/>
                  <a:gd name="T10" fmla="*/ T9 w 3251"/>
                  <a:gd name="T11" fmla="*/ 11 h 7381"/>
                  <a:gd name="T12" fmla="+- 0 8746 8649"/>
                  <a:gd name="T13" fmla="*/ T12 w 3251"/>
                  <a:gd name="T14" fmla="*/ 31 h 7381"/>
                  <a:gd name="T15" fmla="+- 0 8819 8649"/>
                  <a:gd name="T16" fmla="*/ T15 w 3251"/>
                  <a:gd name="T17" fmla="*/ 60 h 7381"/>
                  <a:gd name="T18" fmla="+- 0 8876 8649"/>
                  <a:gd name="T19" fmla="*/ T18 w 3251"/>
                  <a:gd name="T20" fmla="*/ 88 h 7381"/>
                  <a:gd name="T21" fmla="+- 0 8930 8649"/>
                  <a:gd name="T22" fmla="*/ T21 w 3251"/>
                  <a:gd name="T23" fmla="*/ 118 h 7381"/>
                  <a:gd name="T24" fmla="+- 0 8981 8649"/>
                  <a:gd name="T25" fmla="*/ T24 w 3251"/>
                  <a:gd name="T26" fmla="*/ 150 h 7381"/>
                  <a:gd name="T27" fmla="+- 0 9044 8649"/>
                  <a:gd name="T28" fmla="*/ T27 w 3251"/>
                  <a:gd name="T29" fmla="*/ 197 h 7381"/>
                  <a:gd name="T30" fmla="+- 0 9104 8649"/>
                  <a:gd name="T31" fmla="*/ T30 w 3251"/>
                  <a:gd name="T32" fmla="*/ 247 h 7381"/>
                  <a:gd name="T33" fmla="+- 0 9157 8649"/>
                  <a:gd name="T34" fmla="*/ T33 w 3251"/>
                  <a:gd name="T35" fmla="*/ 298 h 7381"/>
                  <a:gd name="T36" fmla="+- 0 9212 8649"/>
                  <a:gd name="T37" fmla="*/ T36 w 3251"/>
                  <a:gd name="T38" fmla="*/ 357 h 7381"/>
                  <a:gd name="T39" fmla="+- 0 9263 8649"/>
                  <a:gd name="T40" fmla="*/ T39 w 3251"/>
                  <a:gd name="T41" fmla="*/ 420 h 7381"/>
                  <a:gd name="T42" fmla="+- 0 9310 8649"/>
                  <a:gd name="T43" fmla="*/ T42 w 3251"/>
                  <a:gd name="T44" fmla="*/ 486 h 7381"/>
                  <a:gd name="T45" fmla="+- 0 9355 8649"/>
                  <a:gd name="T46" fmla="*/ T45 w 3251"/>
                  <a:gd name="T47" fmla="*/ 554 h 7381"/>
                  <a:gd name="T48" fmla="+- 0 9397 8649"/>
                  <a:gd name="T49" fmla="*/ T48 w 3251"/>
                  <a:gd name="T50" fmla="*/ 625 h 7381"/>
                  <a:gd name="T51" fmla="+- 0 9437 8649"/>
                  <a:gd name="T52" fmla="*/ T51 w 3251"/>
                  <a:gd name="T53" fmla="*/ 698 h 7381"/>
                  <a:gd name="T54" fmla="+- 0 9474 8649"/>
                  <a:gd name="T55" fmla="*/ T54 w 3251"/>
                  <a:gd name="T56" fmla="*/ 773 h 7381"/>
                  <a:gd name="T57" fmla="+- 0 9510 8649"/>
                  <a:gd name="T58" fmla="*/ T57 w 3251"/>
                  <a:gd name="T59" fmla="*/ 850 h 7381"/>
                  <a:gd name="T60" fmla="+- 0 9543 8649"/>
                  <a:gd name="T61" fmla="*/ T60 w 3251"/>
                  <a:gd name="T62" fmla="*/ 928 h 7381"/>
                  <a:gd name="T63" fmla="+- 0 9576 8649"/>
                  <a:gd name="T64" fmla="*/ T63 w 3251"/>
                  <a:gd name="T65" fmla="*/ 1007 h 7381"/>
                  <a:gd name="T66" fmla="+- 0 9606 8649"/>
                  <a:gd name="T67" fmla="*/ T66 w 3251"/>
                  <a:gd name="T68" fmla="*/ 1087 h 7381"/>
                  <a:gd name="T69" fmla="+- 0 9636 8649"/>
                  <a:gd name="T70" fmla="*/ T69 w 3251"/>
                  <a:gd name="T71" fmla="*/ 1168 h 7381"/>
                  <a:gd name="T72" fmla="+- 0 9656 8649"/>
                  <a:gd name="T73" fmla="*/ T72 w 3251"/>
                  <a:gd name="T74" fmla="*/ 1222 h 7381"/>
                  <a:gd name="T75" fmla="+- 0 9670 8649"/>
                  <a:gd name="T76" fmla="*/ T75 w 3251"/>
                  <a:gd name="T77" fmla="*/ 1260 h 7381"/>
                  <a:gd name="T78" fmla="+- 0 9708 8649"/>
                  <a:gd name="T79" fmla="*/ T78 w 3251"/>
                  <a:gd name="T80" fmla="*/ 1366 h 7381"/>
                  <a:gd name="T81" fmla="+- 0 11900 8649"/>
                  <a:gd name="T82" fmla="*/ T81 w 3251"/>
                  <a:gd name="T83" fmla="*/ 7381 h 7381"/>
                  <a:gd name="T84" fmla="+- 0 11900 8649"/>
                  <a:gd name="T85" fmla="*/ T84 w 3251"/>
                  <a:gd name="T86" fmla="*/ 7096 h 7381"/>
                  <a:gd name="T87" fmla="+- 0 9790 8649"/>
                  <a:gd name="T88" fmla="*/ T87 w 3251"/>
                  <a:gd name="T89" fmla="*/ 1306 h 7381"/>
                  <a:gd name="T90" fmla="+- 0 9759 8649"/>
                  <a:gd name="T91" fmla="*/ T90 w 3251"/>
                  <a:gd name="T92" fmla="*/ 1221 h 7381"/>
                  <a:gd name="T93" fmla="+- 0 9748 8649"/>
                  <a:gd name="T94" fmla="*/ T93 w 3251"/>
                  <a:gd name="T95" fmla="*/ 1189 h 7381"/>
                  <a:gd name="T96" fmla="+- 0 9739 8649"/>
                  <a:gd name="T97" fmla="*/ T96 w 3251"/>
                  <a:gd name="T98" fmla="*/ 1164 h 7381"/>
                  <a:gd name="T99" fmla="+- 0 9713 8649"/>
                  <a:gd name="T100" fmla="*/ T99 w 3251"/>
                  <a:gd name="T101" fmla="*/ 1092 h 7381"/>
                  <a:gd name="T102" fmla="+- 0 9685 8649"/>
                  <a:gd name="T103" fmla="*/ T102 w 3251"/>
                  <a:gd name="T104" fmla="*/ 1020 h 7381"/>
                  <a:gd name="T105" fmla="+- 0 9657 8649"/>
                  <a:gd name="T106" fmla="*/ T105 w 3251"/>
                  <a:gd name="T107" fmla="*/ 947 h 7381"/>
                  <a:gd name="T108" fmla="+- 0 9627 8649"/>
                  <a:gd name="T109" fmla="*/ T108 w 3251"/>
                  <a:gd name="T110" fmla="*/ 875 h 7381"/>
                  <a:gd name="T111" fmla="+- 0 9596 8649"/>
                  <a:gd name="T112" fmla="*/ T111 w 3251"/>
                  <a:gd name="T113" fmla="*/ 804 h 7381"/>
                  <a:gd name="T114" fmla="+- 0 9564 8649"/>
                  <a:gd name="T115" fmla="*/ T114 w 3251"/>
                  <a:gd name="T116" fmla="*/ 734 h 7381"/>
                  <a:gd name="T117" fmla="+- 0 9535 8649"/>
                  <a:gd name="T118" fmla="*/ T117 w 3251"/>
                  <a:gd name="T119" fmla="*/ 674 h 7381"/>
                  <a:gd name="T120" fmla="+- 0 9507 8649"/>
                  <a:gd name="T121" fmla="*/ T120 w 3251"/>
                  <a:gd name="T122" fmla="*/ 621 h 7381"/>
                  <a:gd name="T123" fmla="+- 0 9477 8649"/>
                  <a:gd name="T124" fmla="*/ T123 w 3251"/>
                  <a:gd name="T125" fmla="*/ 568 h 7381"/>
                  <a:gd name="T126" fmla="+- 0 9447 8649"/>
                  <a:gd name="T127" fmla="*/ T126 w 3251"/>
                  <a:gd name="T128" fmla="*/ 516 h 7381"/>
                  <a:gd name="T129" fmla="+- 0 9404 8649"/>
                  <a:gd name="T130" fmla="*/ T129 w 3251"/>
                  <a:gd name="T131" fmla="*/ 449 h 7381"/>
                  <a:gd name="T132" fmla="+- 0 9358 8649"/>
                  <a:gd name="T133" fmla="*/ T132 w 3251"/>
                  <a:gd name="T134" fmla="*/ 384 h 7381"/>
                  <a:gd name="T135" fmla="+- 0 9304 8649"/>
                  <a:gd name="T136" fmla="*/ T135 w 3251"/>
                  <a:gd name="T137" fmla="*/ 316 h 7381"/>
                  <a:gd name="T138" fmla="+- 0 9247 8649"/>
                  <a:gd name="T139" fmla="*/ T138 w 3251"/>
                  <a:gd name="T140" fmla="*/ 251 h 7381"/>
                  <a:gd name="T141" fmla="+- 0 9186 8649"/>
                  <a:gd name="T142" fmla="*/ T141 w 3251"/>
                  <a:gd name="T143" fmla="*/ 190 h 7381"/>
                  <a:gd name="T144" fmla="+- 0 9121 8649"/>
                  <a:gd name="T145" fmla="*/ T144 w 3251"/>
                  <a:gd name="T146" fmla="*/ 133 h 7381"/>
                  <a:gd name="T147" fmla="+- 0 9051 8649"/>
                  <a:gd name="T148" fmla="*/ T147 w 3251"/>
                  <a:gd name="T149" fmla="*/ 80 h 7381"/>
                  <a:gd name="T150" fmla="+- 0 8977 8649"/>
                  <a:gd name="T151" fmla="*/ T150 w 3251"/>
                  <a:gd name="T152" fmla="*/ 32 h 7381"/>
                  <a:gd name="T153" fmla="+- 0 8925 8649"/>
                  <a:gd name="T154" fmla="*/ T153 w 3251"/>
                  <a:gd name="T155" fmla="*/ 3 h 7381"/>
                  <a:gd name="T156" fmla="+- 0 8919 8649"/>
                  <a:gd name="T157" fmla="*/ T156 w 3251"/>
                  <a:gd name="T158" fmla="*/ 0 h 738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</a:cxnLst>
                <a:rect l="0" t="0" r="r" b="b"/>
                <a:pathLst>
                  <a:path w="3251" h="7381">
                    <a:moveTo>
                      <a:pt x="270" y="0"/>
                    </a:moveTo>
                    <a:lnTo>
                      <a:pt x="0" y="0"/>
                    </a:lnTo>
                    <a:lnTo>
                      <a:pt x="20" y="6"/>
                    </a:lnTo>
                    <a:lnTo>
                      <a:pt x="39" y="11"/>
                    </a:lnTo>
                    <a:lnTo>
                      <a:pt x="97" y="31"/>
                    </a:lnTo>
                    <a:lnTo>
                      <a:pt x="170" y="60"/>
                    </a:lnTo>
                    <a:lnTo>
                      <a:pt x="227" y="88"/>
                    </a:lnTo>
                    <a:lnTo>
                      <a:pt x="281" y="118"/>
                    </a:lnTo>
                    <a:lnTo>
                      <a:pt x="332" y="150"/>
                    </a:lnTo>
                    <a:lnTo>
                      <a:pt x="395" y="197"/>
                    </a:lnTo>
                    <a:lnTo>
                      <a:pt x="455" y="247"/>
                    </a:lnTo>
                    <a:lnTo>
                      <a:pt x="508" y="298"/>
                    </a:lnTo>
                    <a:lnTo>
                      <a:pt x="563" y="357"/>
                    </a:lnTo>
                    <a:lnTo>
                      <a:pt x="614" y="420"/>
                    </a:lnTo>
                    <a:lnTo>
                      <a:pt x="661" y="486"/>
                    </a:lnTo>
                    <a:lnTo>
                      <a:pt x="706" y="554"/>
                    </a:lnTo>
                    <a:lnTo>
                      <a:pt x="748" y="625"/>
                    </a:lnTo>
                    <a:lnTo>
                      <a:pt x="788" y="698"/>
                    </a:lnTo>
                    <a:lnTo>
                      <a:pt x="825" y="773"/>
                    </a:lnTo>
                    <a:lnTo>
                      <a:pt x="861" y="850"/>
                    </a:lnTo>
                    <a:lnTo>
                      <a:pt x="894" y="928"/>
                    </a:lnTo>
                    <a:lnTo>
                      <a:pt x="927" y="1007"/>
                    </a:lnTo>
                    <a:lnTo>
                      <a:pt x="957" y="1087"/>
                    </a:lnTo>
                    <a:lnTo>
                      <a:pt x="987" y="1168"/>
                    </a:lnTo>
                    <a:lnTo>
                      <a:pt x="1007" y="1222"/>
                    </a:lnTo>
                    <a:lnTo>
                      <a:pt x="1021" y="1260"/>
                    </a:lnTo>
                    <a:lnTo>
                      <a:pt x="1059" y="1366"/>
                    </a:lnTo>
                    <a:lnTo>
                      <a:pt x="3251" y="7381"/>
                    </a:lnTo>
                    <a:lnTo>
                      <a:pt x="3251" y="7096"/>
                    </a:lnTo>
                    <a:lnTo>
                      <a:pt x="1141" y="1306"/>
                    </a:lnTo>
                    <a:lnTo>
                      <a:pt x="1110" y="1221"/>
                    </a:lnTo>
                    <a:lnTo>
                      <a:pt x="1099" y="1189"/>
                    </a:lnTo>
                    <a:lnTo>
                      <a:pt x="1090" y="1164"/>
                    </a:lnTo>
                    <a:lnTo>
                      <a:pt x="1064" y="1092"/>
                    </a:lnTo>
                    <a:lnTo>
                      <a:pt x="1036" y="1020"/>
                    </a:lnTo>
                    <a:lnTo>
                      <a:pt x="1008" y="947"/>
                    </a:lnTo>
                    <a:lnTo>
                      <a:pt x="978" y="875"/>
                    </a:lnTo>
                    <a:lnTo>
                      <a:pt x="947" y="804"/>
                    </a:lnTo>
                    <a:lnTo>
                      <a:pt x="915" y="734"/>
                    </a:lnTo>
                    <a:lnTo>
                      <a:pt x="886" y="674"/>
                    </a:lnTo>
                    <a:lnTo>
                      <a:pt x="858" y="621"/>
                    </a:lnTo>
                    <a:lnTo>
                      <a:pt x="828" y="568"/>
                    </a:lnTo>
                    <a:lnTo>
                      <a:pt x="798" y="516"/>
                    </a:lnTo>
                    <a:lnTo>
                      <a:pt x="755" y="449"/>
                    </a:lnTo>
                    <a:lnTo>
                      <a:pt x="709" y="384"/>
                    </a:lnTo>
                    <a:lnTo>
                      <a:pt x="655" y="316"/>
                    </a:lnTo>
                    <a:lnTo>
                      <a:pt x="598" y="251"/>
                    </a:lnTo>
                    <a:lnTo>
                      <a:pt x="537" y="190"/>
                    </a:lnTo>
                    <a:lnTo>
                      <a:pt x="472" y="133"/>
                    </a:lnTo>
                    <a:lnTo>
                      <a:pt x="402" y="80"/>
                    </a:lnTo>
                    <a:lnTo>
                      <a:pt x="328" y="32"/>
                    </a:lnTo>
                    <a:lnTo>
                      <a:pt x="276" y="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EE3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8649" y="0"/>
                <a:ext cx="3251" cy="7381"/>
              </a:xfrm>
              <a:custGeom>
                <a:avLst/>
                <a:gdLst>
                  <a:gd name="T0" fmla="+- 0 9656 8649"/>
                  <a:gd name="T1" fmla="*/ T0 w 3251"/>
                  <a:gd name="T2" fmla="*/ 1221 h 7381"/>
                  <a:gd name="T3" fmla="+- 0 9656 8649"/>
                  <a:gd name="T4" fmla="*/ T3 w 3251"/>
                  <a:gd name="T5" fmla="*/ 1221 h 738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</a:cxnLst>
                <a:rect l="0" t="0" r="r" b="b"/>
                <a:pathLst>
                  <a:path w="3251" h="7381">
                    <a:moveTo>
                      <a:pt x="1007" y="1221"/>
                    </a:moveTo>
                    <a:lnTo>
                      <a:pt x="1007" y="1221"/>
                    </a:lnTo>
                    <a:close/>
                  </a:path>
                </a:pathLst>
              </a:custGeom>
              <a:solidFill>
                <a:srgbClr val="EE3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7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1" y="464"/>
                <a:ext cx="1383" cy="1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-36617" y="3479800"/>
            <a:ext cx="1645285" cy="3378200"/>
            <a:chOff x="0" y="11500"/>
            <a:chExt cx="2591" cy="5320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0" y="11872"/>
              <a:ext cx="2064" cy="4948"/>
              <a:chOff x="0" y="11872"/>
              <a:chExt cx="2064" cy="4948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0" y="11872"/>
                <a:ext cx="2064" cy="4948"/>
              </a:xfrm>
              <a:custGeom>
                <a:avLst/>
                <a:gdLst>
                  <a:gd name="T0" fmla="*/ 0 w 2064"/>
                  <a:gd name="T1" fmla="+- 0 11872 11872"/>
                  <a:gd name="T2" fmla="*/ 11872 h 4948"/>
                  <a:gd name="T3" fmla="*/ 0 w 2064"/>
                  <a:gd name="T4" fmla="+- 0 16820 11872"/>
                  <a:gd name="T5" fmla="*/ 16820 h 4948"/>
                  <a:gd name="T6" fmla="*/ 2064 w 2064"/>
                  <a:gd name="T7" fmla="+- 0 16820 11872"/>
                  <a:gd name="T8" fmla="*/ 16820 h 4948"/>
                  <a:gd name="T9" fmla="*/ 2020 w 2064"/>
                  <a:gd name="T10" fmla="+- 0 16796 11872"/>
                  <a:gd name="T11" fmla="*/ 16796 h 4948"/>
                  <a:gd name="T12" fmla="*/ 1979 w 2064"/>
                  <a:gd name="T13" fmla="+- 0 16769 11872"/>
                  <a:gd name="T14" fmla="*/ 16769 h 4948"/>
                  <a:gd name="T15" fmla="*/ 1902 w 2064"/>
                  <a:gd name="T16" fmla="+- 0 16708 11872"/>
                  <a:gd name="T17" fmla="*/ 16708 h 4948"/>
                  <a:gd name="T18" fmla="*/ 1834 w 2064"/>
                  <a:gd name="T19" fmla="+- 0 16640 11872"/>
                  <a:gd name="T20" fmla="*/ 16640 h 4948"/>
                  <a:gd name="T21" fmla="*/ 1773 w 2064"/>
                  <a:gd name="T22" fmla="+- 0 16565 11872"/>
                  <a:gd name="T23" fmla="*/ 16565 h 4948"/>
                  <a:gd name="T24" fmla="*/ 1719 w 2064"/>
                  <a:gd name="T25" fmla="+- 0 16484 11872"/>
                  <a:gd name="T26" fmla="*/ 16484 h 4948"/>
                  <a:gd name="T27" fmla="*/ 1670 w 2064"/>
                  <a:gd name="T28" fmla="+- 0 16398 11872"/>
                  <a:gd name="T29" fmla="*/ 16398 h 4948"/>
                  <a:gd name="T30" fmla="*/ 1626 w 2064"/>
                  <a:gd name="T31" fmla="+- 0 16308 11872"/>
                  <a:gd name="T32" fmla="*/ 16308 h 4948"/>
                  <a:gd name="T33" fmla="*/ 1586 w 2064"/>
                  <a:gd name="T34" fmla="+- 0 16216 11872"/>
                  <a:gd name="T35" fmla="*/ 16216 h 4948"/>
                  <a:gd name="T36" fmla="*/ 1549 w 2064"/>
                  <a:gd name="T37" fmla="+- 0 16122 11872"/>
                  <a:gd name="T38" fmla="*/ 16122 h 4948"/>
                  <a:gd name="T39" fmla="*/ 1514 w 2064"/>
                  <a:gd name="T40" fmla="+- 0 16027 11872"/>
                  <a:gd name="T41" fmla="*/ 16027 h 4948"/>
                  <a:gd name="T42" fmla="*/ 1500 w 2064"/>
                  <a:gd name="T43" fmla="+- 0 15989 11872"/>
                  <a:gd name="T44" fmla="*/ 15989 h 4948"/>
                  <a:gd name="T45" fmla="*/ 0 w 2064"/>
                  <a:gd name="T46" fmla="+- 0 11872 11872"/>
                  <a:gd name="T47" fmla="*/ 11872 h 494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</a:cxnLst>
                <a:rect l="0" t="0" r="r" b="b"/>
                <a:pathLst>
                  <a:path w="2064" h="4948">
                    <a:moveTo>
                      <a:pt x="0" y="0"/>
                    </a:moveTo>
                    <a:lnTo>
                      <a:pt x="0" y="4948"/>
                    </a:lnTo>
                    <a:lnTo>
                      <a:pt x="2064" y="4948"/>
                    </a:lnTo>
                    <a:lnTo>
                      <a:pt x="2020" y="4924"/>
                    </a:lnTo>
                    <a:lnTo>
                      <a:pt x="1979" y="4897"/>
                    </a:lnTo>
                    <a:lnTo>
                      <a:pt x="1902" y="4836"/>
                    </a:lnTo>
                    <a:lnTo>
                      <a:pt x="1834" y="4768"/>
                    </a:lnTo>
                    <a:lnTo>
                      <a:pt x="1773" y="4693"/>
                    </a:lnTo>
                    <a:lnTo>
                      <a:pt x="1719" y="4612"/>
                    </a:lnTo>
                    <a:lnTo>
                      <a:pt x="1670" y="4526"/>
                    </a:lnTo>
                    <a:lnTo>
                      <a:pt x="1626" y="4436"/>
                    </a:lnTo>
                    <a:lnTo>
                      <a:pt x="1586" y="4344"/>
                    </a:lnTo>
                    <a:lnTo>
                      <a:pt x="1549" y="4250"/>
                    </a:lnTo>
                    <a:lnTo>
                      <a:pt x="1514" y="4155"/>
                    </a:lnTo>
                    <a:lnTo>
                      <a:pt x="1500" y="4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0" y="11500"/>
              <a:ext cx="2591" cy="5320"/>
              <a:chOff x="0" y="11500"/>
              <a:chExt cx="2591" cy="5320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0" y="11500"/>
                <a:ext cx="2591" cy="5320"/>
              </a:xfrm>
              <a:custGeom>
                <a:avLst/>
                <a:gdLst>
                  <a:gd name="T0" fmla="*/ 0 w 2591"/>
                  <a:gd name="T1" fmla="+- 0 11500 11500"/>
                  <a:gd name="T2" fmla="*/ 11500 h 5320"/>
                  <a:gd name="T3" fmla="*/ 0 w 2591"/>
                  <a:gd name="T4" fmla="+- 0 11695 11500"/>
                  <a:gd name="T5" fmla="*/ 11695 h 5320"/>
                  <a:gd name="T6" fmla="*/ 1523 w 2591"/>
                  <a:gd name="T7" fmla="+- 0 15874 11500"/>
                  <a:gd name="T8" fmla="*/ 15874 h 5320"/>
                  <a:gd name="T9" fmla="*/ 1559 w 2591"/>
                  <a:gd name="T10" fmla="+- 0 15973 11500"/>
                  <a:gd name="T11" fmla="*/ 15973 h 5320"/>
                  <a:gd name="T12" fmla="*/ 1586 w 2591"/>
                  <a:gd name="T13" fmla="+- 0 16048 11500"/>
                  <a:gd name="T14" fmla="*/ 16048 h 5320"/>
                  <a:gd name="T15" fmla="*/ 1608 w 2591"/>
                  <a:gd name="T16" fmla="+- 0 16104 11500"/>
                  <a:gd name="T17" fmla="*/ 16104 h 5320"/>
                  <a:gd name="T18" fmla="*/ 1631 w 2591"/>
                  <a:gd name="T19" fmla="+- 0 16160 11500"/>
                  <a:gd name="T20" fmla="*/ 16160 h 5320"/>
                  <a:gd name="T21" fmla="*/ 1655 w 2591"/>
                  <a:gd name="T22" fmla="+- 0 16215 11500"/>
                  <a:gd name="T23" fmla="*/ 16215 h 5320"/>
                  <a:gd name="T24" fmla="*/ 1680 w 2591"/>
                  <a:gd name="T25" fmla="+- 0 16270 11500"/>
                  <a:gd name="T26" fmla="*/ 16270 h 5320"/>
                  <a:gd name="T27" fmla="*/ 1709 w 2591"/>
                  <a:gd name="T28" fmla="+- 0 16327 11500"/>
                  <a:gd name="T29" fmla="*/ 16327 h 5320"/>
                  <a:gd name="T30" fmla="*/ 1738 w 2591"/>
                  <a:gd name="T31" fmla="+- 0 16380 11500"/>
                  <a:gd name="T32" fmla="*/ 16380 h 5320"/>
                  <a:gd name="T33" fmla="*/ 1779 w 2591"/>
                  <a:gd name="T34" fmla="+- 0 16447 11500"/>
                  <a:gd name="T35" fmla="*/ 16447 h 5320"/>
                  <a:gd name="T36" fmla="*/ 1824 w 2591"/>
                  <a:gd name="T37" fmla="+- 0 16512 11500"/>
                  <a:gd name="T38" fmla="*/ 16512 h 5320"/>
                  <a:gd name="T39" fmla="*/ 1864 w 2591"/>
                  <a:gd name="T40" fmla="+- 0 16560 11500"/>
                  <a:gd name="T41" fmla="*/ 16560 h 5320"/>
                  <a:gd name="T42" fmla="*/ 1905 w 2591"/>
                  <a:gd name="T43" fmla="+- 0 16606 11500"/>
                  <a:gd name="T44" fmla="*/ 16606 h 5320"/>
                  <a:gd name="T45" fmla="*/ 1949 w 2591"/>
                  <a:gd name="T46" fmla="+- 0 16648 11500"/>
                  <a:gd name="T47" fmla="*/ 16648 h 5320"/>
                  <a:gd name="T48" fmla="*/ 2010 w 2591"/>
                  <a:gd name="T49" fmla="+- 0 16698 11500"/>
                  <a:gd name="T50" fmla="*/ 16698 h 5320"/>
                  <a:gd name="T51" fmla="*/ 2060 w 2591"/>
                  <a:gd name="T52" fmla="+- 0 16732 11500"/>
                  <a:gd name="T53" fmla="*/ 16732 h 5320"/>
                  <a:gd name="T54" fmla="*/ 2113 w 2591"/>
                  <a:gd name="T55" fmla="+- 0 16763 11500"/>
                  <a:gd name="T56" fmla="*/ 16763 h 5320"/>
                  <a:gd name="T57" fmla="*/ 2185 w 2591"/>
                  <a:gd name="T58" fmla="+- 0 16796 11500"/>
                  <a:gd name="T59" fmla="*/ 16796 h 5320"/>
                  <a:gd name="T60" fmla="*/ 2242 w 2591"/>
                  <a:gd name="T61" fmla="+- 0 16817 11500"/>
                  <a:gd name="T62" fmla="*/ 16817 h 5320"/>
                  <a:gd name="T63" fmla="*/ 2591 w 2591"/>
                  <a:gd name="T64" fmla="+- 0 16820 11500"/>
                  <a:gd name="T65" fmla="*/ 16820 h 5320"/>
                  <a:gd name="T66" fmla="*/ 2587 w 2591"/>
                  <a:gd name="T67" fmla="+- 0 16806 11500"/>
                  <a:gd name="T68" fmla="*/ 16806 h 5320"/>
                  <a:gd name="T69" fmla="*/ 2575 w 2591"/>
                  <a:gd name="T70" fmla="+- 0 16796 11500"/>
                  <a:gd name="T71" fmla="*/ 16796 h 5320"/>
                  <a:gd name="T72" fmla="*/ 2559 w 2591"/>
                  <a:gd name="T73" fmla="+- 0 16796 11500"/>
                  <a:gd name="T74" fmla="*/ 16796 h 5320"/>
                  <a:gd name="T75" fmla="*/ 2536 w 2591"/>
                  <a:gd name="T76" fmla="+- 0 16796 11500"/>
                  <a:gd name="T77" fmla="*/ 16796 h 5320"/>
                  <a:gd name="T78" fmla="*/ 2469 w 2591"/>
                  <a:gd name="T79" fmla="+- 0 16793 11500"/>
                  <a:gd name="T80" fmla="*/ 16793 h 5320"/>
                  <a:gd name="T81" fmla="*/ 2406 w 2591"/>
                  <a:gd name="T82" fmla="+- 0 16786 11500"/>
                  <a:gd name="T83" fmla="*/ 16786 h 5320"/>
                  <a:gd name="T84" fmla="*/ 2346 w 2591"/>
                  <a:gd name="T85" fmla="+- 0 16775 11500"/>
                  <a:gd name="T86" fmla="*/ 16775 h 5320"/>
                  <a:gd name="T87" fmla="*/ 2271 w 2591"/>
                  <a:gd name="T88" fmla="+- 0 16756 11500"/>
                  <a:gd name="T89" fmla="*/ 16756 h 5320"/>
                  <a:gd name="T90" fmla="*/ 2202 w 2591"/>
                  <a:gd name="T91" fmla="+- 0 16731 11500"/>
                  <a:gd name="T92" fmla="*/ 16731 h 5320"/>
                  <a:gd name="T93" fmla="*/ 2148 w 2591"/>
                  <a:gd name="T94" fmla="+- 0 16705 11500"/>
                  <a:gd name="T95" fmla="*/ 16705 h 5320"/>
                  <a:gd name="T96" fmla="*/ 2094 w 2591"/>
                  <a:gd name="T97" fmla="+- 0 16675 11500"/>
                  <a:gd name="T98" fmla="*/ 16675 h 5320"/>
                  <a:gd name="T99" fmla="*/ 2030 w 2591"/>
                  <a:gd name="T100" fmla="+- 0 16629 11500"/>
                  <a:gd name="T101" fmla="*/ 16629 h 5320"/>
                  <a:gd name="T102" fmla="*/ 1970 w 2591"/>
                  <a:gd name="T103" fmla="+- 0 16577 11500"/>
                  <a:gd name="T104" fmla="*/ 16577 h 5320"/>
                  <a:gd name="T105" fmla="*/ 1928 w 2591"/>
                  <a:gd name="T106" fmla="+- 0 16533 11500"/>
                  <a:gd name="T107" fmla="*/ 16533 h 5320"/>
                  <a:gd name="T108" fmla="*/ 1890 w 2591"/>
                  <a:gd name="T109" fmla="+- 0 16487 11500"/>
                  <a:gd name="T110" fmla="*/ 16487 h 5320"/>
                  <a:gd name="T111" fmla="*/ 1843 w 2591"/>
                  <a:gd name="T112" fmla="+- 0 16423 11500"/>
                  <a:gd name="T113" fmla="*/ 16423 h 5320"/>
                  <a:gd name="T114" fmla="*/ 1800 w 2591"/>
                  <a:gd name="T115" fmla="+- 0 16355 11500"/>
                  <a:gd name="T116" fmla="*/ 16355 h 5320"/>
                  <a:gd name="T117" fmla="*/ 1771 w 2591"/>
                  <a:gd name="T118" fmla="+- 0 16302 11500"/>
                  <a:gd name="T119" fmla="*/ 16302 h 5320"/>
                  <a:gd name="T120" fmla="*/ 1743 w 2591"/>
                  <a:gd name="T121" fmla="+- 0 16246 11500"/>
                  <a:gd name="T122" fmla="*/ 16246 h 5320"/>
                  <a:gd name="T123" fmla="*/ 1717 w 2591"/>
                  <a:gd name="T124" fmla="+- 0 16190 11500"/>
                  <a:gd name="T125" fmla="*/ 16190 h 5320"/>
                  <a:gd name="T126" fmla="*/ 1693 w 2591"/>
                  <a:gd name="T127" fmla="+- 0 16134 11500"/>
                  <a:gd name="T128" fmla="*/ 16134 h 5320"/>
                  <a:gd name="T129" fmla="*/ 1663 w 2591"/>
                  <a:gd name="T130" fmla="+- 0 16061 11500"/>
                  <a:gd name="T131" fmla="*/ 16061 h 5320"/>
                  <a:gd name="T132" fmla="*/ 1635 w 2591"/>
                  <a:gd name="T133" fmla="+- 0 15987 11500"/>
                  <a:gd name="T134" fmla="*/ 15987 h 5320"/>
                  <a:gd name="T135" fmla="*/ 1598 w 2591"/>
                  <a:gd name="T136" fmla="+- 0 15886 11500"/>
                  <a:gd name="T137" fmla="*/ 15886 h 5320"/>
                  <a:gd name="T138" fmla="*/ 0 w 2591"/>
                  <a:gd name="T139" fmla="+- 0 11500 11500"/>
                  <a:gd name="T140" fmla="*/ 11500 h 532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  <a:cxn ang="0">
                    <a:pos x="T48" y="T50"/>
                  </a:cxn>
                  <a:cxn ang="0">
                    <a:pos x="T51" y="T53"/>
                  </a:cxn>
                  <a:cxn ang="0">
                    <a:pos x="T54" y="T56"/>
                  </a:cxn>
                  <a:cxn ang="0">
                    <a:pos x="T57" y="T59"/>
                  </a:cxn>
                  <a:cxn ang="0">
                    <a:pos x="T60" y="T62"/>
                  </a:cxn>
                  <a:cxn ang="0">
                    <a:pos x="T63" y="T65"/>
                  </a:cxn>
                  <a:cxn ang="0">
                    <a:pos x="T66" y="T68"/>
                  </a:cxn>
                  <a:cxn ang="0">
                    <a:pos x="T69" y="T71"/>
                  </a:cxn>
                  <a:cxn ang="0">
                    <a:pos x="T72" y="T74"/>
                  </a:cxn>
                  <a:cxn ang="0">
                    <a:pos x="T75" y="T77"/>
                  </a:cxn>
                  <a:cxn ang="0">
                    <a:pos x="T78" y="T80"/>
                  </a:cxn>
                  <a:cxn ang="0">
                    <a:pos x="T81" y="T83"/>
                  </a:cxn>
                  <a:cxn ang="0">
                    <a:pos x="T84" y="T86"/>
                  </a:cxn>
                  <a:cxn ang="0">
                    <a:pos x="T87" y="T89"/>
                  </a:cxn>
                  <a:cxn ang="0">
                    <a:pos x="T90" y="T92"/>
                  </a:cxn>
                  <a:cxn ang="0">
                    <a:pos x="T93" y="T95"/>
                  </a:cxn>
                  <a:cxn ang="0">
                    <a:pos x="T96" y="T98"/>
                  </a:cxn>
                  <a:cxn ang="0">
                    <a:pos x="T99" y="T101"/>
                  </a:cxn>
                  <a:cxn ang="0">
                    <a:pos x="T102" y="T104"/>
                  </a:cxn>
                  <a:cxn ang="0">
                    <a:pos x="T105" y="T107"/>
                  </a:cxn>
                  <a:cxn ang="0">
                    <a:pos x="T108" y="T110"/>
                  </a:cxn>
                  <a:cxn ang="0">
                    <a:pos x="T111" y="T113"/>
                  </a:cxn>
                  <a:cxn ang="0">
                    <a:pos x="T114" y="T116"/>
                  </a:cxn>
                  <a:cxn ang="0">
                    <a:pos x="T117" y="T119"/>
                  </a:cxn>
                  <a:cxn ang="0">
                    <a:pos x="T120" y="T122"/>
                  </a:cxn>
                  <a:cxn ang="0">
                    <a:pos x="T123" y="T125"/>
                  </a:cxn>
                  <a:cxn ang="0">
                    <a:pos x="T126" y="T128"/>
                  </a:cxn>
                  <a:cxn ang="0">
                    <a:pos x="T129" y="T131"/>
                  </a:cxn>
                  <a:cxn ang="0">
                    <a:pos x="T132" y="T134"/>
                  </a:cxn>
                  <a:cxn ang="0">
                    <a:pos x="T135" y="T137"/>
                  </a:cxn>
                  <a:cxn ang="0">
                    <a:pos x="T138" y="T140"/>
                  </a:cxn>
                </a:cxnLst>
                <a:rect l="0" t="0" r="r" b="b"/>
                <a:pathLst>
                  <a:path w="2591" h="5320">
                    <a:moveTo>
                      <a:pt x="0" y="0"/>
                    </a:moveTo>
                    <a:lnTo>
                      <a:pt x="0" y="195"/>
                    </a:lnTo>
                    <a:lnTo>
                      <a:pt x="1523" y="4374"/>
                    </a:lnTo>
                    <a:lnTo>
                      <a:pt x="1559" y="4473"/>
                    </a:lnTo>
                    <a:lnTo>
                      <a:pt x="1586" y="4548"/>
                    </a:lnTo>
                    <a:lnTo>
                      <a:pt x="1608" y="4604"/>
                    </a:lnTo>
                    <a:lnTo>
                      <a:pt x="1631" y="4660"/>
                    </a:lnTo>
                    <a:lnTo>
                      <a:pt x="1655" y="4715"/>
                    </a:lnTo>
                    <a:lnTo>
                      <a:pt x="1680" y="4770"/>
                    </a:lnTo>
                    <a:lnTo>
                      <a:pt x="1709" y="4827"/>
                    </a:lnTo>
                    <a:lnTo>
                      <a:pt x="1738" y="4880"/>
                    </a:lnTo>
                    <a:lnTo>
                      <a:pt x="1779" y="4947"/>
                    </a:lnTo>
                    <a:lnTo>
                      <a:pt x="1824" y="5012"/>
                    </a:lnTo>
                    <a:lnTo>
                      <a:pt x="1864" y="5060"/>
                    </a:lnTo>
                    <a:lnTo>
                      <a:pt x="1905" y="5106"/>
                    </a:lnTo>
                    <a:lnTo>
                      <a:pt x="1949" y="5148"/>
                    </a:lnTo>
                    <a:lnTo>
                      <a:pt x="2010" y="5198"/>
                    </a:lnTo>
                    <a:lnTo>
                      <a:pt x="2060" y="5232"/>
                    </a:lnTo>
                    <a:lnTo>
                      <a:pt x="2113" y="5263"/>
                    </a:lnTo>
                    <a:lnTo>
                      <a:pt x="2185" y="5296"/>
                    </a:lnTo>
                    <a:lnTo>
                      <a:pt x="2242" y="5317"/>
                    </a:lnTo>
                    <a:lnTo>
                      <a:pt x="2591" y="5320"/>
                    </a:lnTo>
                    <a:lnTo>
                      <a:pt x="2587" y="5306"/>
                    </a:lnTo>
                    <a:lnTo>
                      <a:pt x="2575" y="5296"/>
                    </a:lnTo>
                    <a:lnTo>
                      <a:pt x="2559" y="5296"/>
                    </a:lnTo>
                    <a:lnTo>
                      <a:pt x="2536" y="5296"/>
                    </a:lnTo>
                    <a:lnTo>
                      <a:pt x="2469" y="5293"/>
                    </a:lnTo>
                    <a:lnTo>
                      <a:pt x="2406" y="5286"/>
                    </a:lnTo>
                    <a:lnTo>
                      <a:pt x="2346" y="5275"/>
                    </a:lnTo>
                    <a:lnTo>
                      <a:pt x="2271" y="5256"/>
                    </a:lnTo>
                    <a:lnTo>
                      <a:pt x="2202" y="5231"/>
                    </a:lnTo>
                    <a:lnTo>
                      <a:pt x="2148" y="5205"/>
                    </a:lnTo>
                    <a:lnTo>
                      <a:pt x="2094" y="5175"/>
                    </a:lnTo>
                    <a:lnTo>
                      <a:pt x="2030" y="5129"/>
                    </a:lnTo>
                    <a:lnTo>
                      <a:pt x="1970" y="5077"/>
                    </a:lnTo>
                    <a:lnTo>
                      <a:pt x="1928" y="5033"/>
                    </a:lnTo>
                    <a:lnTo>
                      <a:pt x="1890" y="4987"/>
                    </a:lnTo>
                    <a:lnTo>
                      <a:pt x="1843" y="4923"/>
                    </a:lnTo>
                    <a:lnTo>
                      <a:pt x="1800" y="4855"/>
                    </a:lnTo>
                    <a:lnTo>
                      <a:pt x="1771" y="4802"/>
                    </a:lnTo>
                    <a:lnTo>
                      <a:pt x="1743" y="4746"/>
                    </a:lnTo>
                    <a:lnTo>
                      <a:pt x="1717" y="4690"/>
                    </a:lnTo>
                    <a:lnTo>
                      <a:pt x="1693" y="4634"/>
                    </a:lnTo>
                    <a:lnTo>
                      <a:pt x="1663" y="4561"/>
                    </a:lnTo>
                    <a:lnTo>
                      <a:pt x="1635" y="4487"/>
                    </a:lnTo>
                    <a:lnTo>
                      <a:pt x="1598" y="43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3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0" y="11500"/>
                <a:ext cx="2591" cy="5320"/>
              </a:xfrm>
              <a:custGeom>
                <a:avLst/>
                <a:gdLst>
                  <a:gd name="T0" fmla="*/ 2574 w 2591"/>
                  <a:gd name="T1" fmla="+- 0 16796 11500"/>
                  <a:gd name="T2" fmla="*/ 16796 h 5320"/>
                  <a:gd name="T3" fmla="*/ 2559 w 2591"/>
                  <a:gd name="T4" fmla="+- 0 16796 11500"/>
                  <a:gd name="T5" fmla="*/ 16796 h 5320"/>
                  <a:gd name="T6" fmla="*/ 2575 w 2591"/>
                  <a:gd name="T7" fmla="+- 0 16796 11500"/>
                  <a:gd name="T8" fmla="*/ 16796 h 532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</a:cxnLst>
                <a:rect l="0" t="0" r="r" b="b"/>
                <a:pathLst>
                  <a:path w="2591" h="5320">
                    <a:moveTo>
                      <a:pt x="2574" y="5296"/>
                    </a:moveTo>
                    <a:lnTo>
                      <a:pt x="2559" y="5296"/>
                    </a:lnTo>
                    <a:lnTo>
                      <a:pt x="2575" y="5296"/>
                    </a:lnTo>
                    <a:close/>
                  </a:path>
                </a:pathLst>
              </a:custGeom>
              <a:solidFill>
                <a:srgbClr val="EE3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0" y="11500"/>
                <a:ext cx="2591" cy="5320"/>
              </a:xfrm>
              <a:custGeom>
                <a:avLst/>
                <a:gdLst>
                  <a:gd name="T0" fmla="*/ 1615 w 2591"/>
                  <a:gd name="T1" fmla="+- 0 15932 11500"/>
                  <a:gd name="T2" fmla="*/ 15932 h 5320"/>
                  <a:gd name="T3" fmla="*/ 1615 w 2591"/>
                  <a:gd name="T4" fmla="+- 0 15932 11500"/>
                  <a:gd name="T5" fmla="*/ 15932 h 532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</a:cxnLst>
                <a:rect l="0" t="0" r="r" b="b"/>
                <a:pathLst>
                  <a:path w="2591" h="5320">
                    <a:moveTo>
                      <a:pt x="1615" y="4432"/>
                    </a:moveTo>
                    <a:lnTo>
                      <a:pt x="1615" y="4432"/>
                    </a:lnTo>
                    <a:close/>
                  </a:path>
                </a:pathLst>
              </a:custGeom>
              <a:solidFill>
                <a:srgbClr val="EE3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25400" y="2780928"/>
            <a:ext cx="9880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Поможем Вам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EF3124"/>
                </a:solidFill>
                <a:effectLst/>
                <a:uLnTx/>
                <a:uFillTx/>
                <a:latin typeface="Arial"/>
              </a:rPr>
              <a:t>в развитии бизнеса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409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634</Words>
  <Application>Microsoft Office PowerPoint</Application>
  <PresentationFormat>Лист A4 (210x297 мм)</PresentationFormat>
  <Paragraphs>104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Alfa-Bank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Третьякова Ольга Владимировна</dc:creator>
  <cp:lastModifiedBy>Administrator</cp:lastModifiedBy>
  <cp:revision>27</cp:revision>
  <cp:lastPrinted>2016-06-07T14:14:55Z</cp:lastPrinted>
  <dcterms:created xsi:type="dcterms:W3CDTF">2015-12-10T07:11:47Z</dcterms:created>
  <dcterms:modified xsi:type="dcterms:W3CDTF">2016-11-23T12:53:41Z</dcterms:modified>
</cp:coreProperties>
</file>